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a95ed9a2f4f42d5" /><Relationship Type="http://schemas.openxmlformats.org/officeDocument/2006/relationships/extended-properties" Target="/docProps/app.xml" Id="R95e4f7bb8b3245a9" /><Relationship Type="http://schemas.openxmlformats.org/officeDocument/2006/relationships/officeDocument" Target="/ppt/presentation.xml" Id="R5cd09545d5da41f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efa9c175c7f43b3"/>
  </p:sldMasterIdLst>
  <p:notesMasterIdLst>
    <p:notesMasterId xmlns:r="http://schemas.openxmlformats.org/officeDocument/2006/relationships" r:id="R35febc6e027645ad"/>
  </p:notesMasterIdLst>
  <p:sldIdLst>
    <p:sldId xmlns:r="http://schemas.openxmlformats.org/officeDocument/2006/relationships" id="256" r:id="R4e5d581eb49e4624"/>
  </p:sldIdLst>
  <p:sldSz cx="15240000" cy="1066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465f3d5dc094a45" /><Relationship Type="http://schemas.openxmlformats.org/officeDocument/2006/relationships/slideMaster" Target="/ppt/slideMasters/slideMaster1.xml" Id="Raefa9c175c7f43b3" /><Relationship Type="http://schemas.openxmlformats.org/officeDocument/2006/relationships/notesMaster" Target="/ppt/notesMasters/notesMaster1.xml" Id="R35febc6e027645ad" /><Relationship Type="http://schemas.openxmlformats.org/officeDocument/2006/relationships/presProps" Target="/ppt/presProps.xml" Id="Ref9db27b6a5b407c" /><Relationship Type="http://schemas.openxmlformats.org/officeDocument/2006/relationships/tableStyles" Target="/ppt/tableStyles.xml" Id="Rf7208b47cfbc4173" /><Relationship Type="http://schemas.openxmlformats.org/officeDocument/2006/relationships/slide" Target="/ppt/slides/slide1.xml" Id="R4e5d581eb49e462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5ee9ebc743a4c8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923e1497c204c63" /><Relationship Type="http://schemas.openxmlformats.org/officeDocument/2006/relationships/notesMaster" Target="/ppt/notesMasters/notesMaster1.xml" Id="Rcca0996ab4734a6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Research programme map for Zipeng Wu. Three levels: umbrella and thesis basis; research themes; named publications. Each of the seven peer-reviewed papers appears once, plus a published technical report. Generic literature methods are not attributed as authored papers. Research categories are a synthesis of the actual contributions, rather than a mutually exclusive taxonomy. SARAF connects similarity/retrieval with forecasting. iTARGET predicts chronological age from methylation feature vectors and is an adjacent interpretable-regression application, not time-series forecasting. Software is separately labeled. Accepted workshop work is separate from published papers; institutional record says not yet published as of 29 September 2026. Source titles and links: Time-Series Decomposition as a Standalone Task: A Mechanism-Driven Diagnostic Benchmark, ICML 2026, https://proceedings.mlr.press/v306/wu26bh.html ; Stationarity-Aware Retrieval-Augmented Time Series Forecasting, KDD 2026, https://arxiv.org/abs/2606.04135 ; A Novel Dynamically Adjusted Regressor Chain for Taxi Demand Prediction, IJCNN 2020, https://doi.org/10.1109/IJCNN48605.2020.9207160 ; Correlated Online k-Nearest Neighbors Regressor Chain for Online Multi-output Regression, ICONIP 2023, https://link.springer.com/chapter/10.1007/978-981-99-8067-3_3 ; A novel online multi-task learning for COVID-19 multi-output spatio-temporal prediction, Heliyon 2023, https://doi.org/10.1016/j.heliyon.2023.e18771 ; An Interpretable Multi-target Regression Method for Hierarchical Load Forecasting, ICONIP 2022, https://link.springer.com/chapter/10.1007/978-981-99-1648-1_1 ; iTARGET: Interpretable Tailored Age Regression for Grouped Epigenetic Traits, BIBM 2024, https://arxiv.org/abs/2501.02401 ; Non-contact ultrasound testing of batteries, Mathematics in Industry Reports 2025, https://doi.org/10.33774/miir-2025-btsjk ; Semantics-Enhanced Retrieval-Augmented Time Series Forecasting, ICML 2026 Workshop on Forecasting as a New Frontier of Intelligence, accepted/in press, https://research.birmingham.ac.uk/en/publications/semantics-enhanced-retrieval-augmented-time-series-forecasting/ . Software sources: https://systems-mechanobiology.github.io/DeTime/ ; https://github.com/ZipengWu365/TSDecompose-Benchmark ; https://zipengwu365.github.io/EchoTime/ . Foundation: supplied MRes and PhD Time Series Representation theses. PAA, SAX and SAA-SAX in the current direction are literature examples. SAX: https://www.cs.ucr.edu/~stelo/papers/DMKD03.pdf ; SAA-SAX: https://doi.org/10.1109/SSCI50451.2021.9660130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b8f4836cdc4ec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5daa6d3eee84371" /><Relationship Type="http://schemas.openxmlformats.org/officeDocument/2006/relationships/slideLayout" Target="/ppt/slideLayouts/slideLayout1.xml" Id="Rd2accb408e7e407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accb408e7e407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5fdf5a50144664" /><Relationship Type="http://schemas.openxmlformats.org/officeDocument/2006/relationships/notesSlide" Target="/ppt/notesSlides/notesSlide1.xml" Id="Re5a916d90cab4d9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7" name="root">
            <a:extLst xmlns:a="http://schemas.openxmlformats.org/drawingml/2006/main">
              <a:ext uri="{FF2B5EF4-FFF2-40B4-BE49-F238E27FC236}">
                <a16:creationId xmlns:a16="http://schemas.microsoft.com/office/drawing/2014/main" id="{7BCFC339-E5BC-4EDA-95EA-F22540698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90500"/>
            <a:ext cx="72390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000000"/>
            </a:solidFill>
            <a:prstDash val="solid"/>
          </a:ln>
        </p:spPr>
      </p:sp>
      <p:sp>
        <p:nvSpPr>
          <p:cNvPr id="2" name="root-title">
            <a:extLst xmlns:a="http://schemas.openxmlformats.org/drawingml/2006/main">
              <a:ext uri="{FF2B5EF4-FFF2-40B4-BE49-F238E27FC236}">
                <a16:creationId xmlns:a16="http://schemas.microsoft.com/office/drawing/2014/main" id="{81031180-C6B6-4661-AB91-2C592A3E0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85750"/>
            <a:ext cx="6858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Temporal Representation</a:t>
            </a:r>
          </a:p>
        </p:txBody>
      </p:sp>
      <p:sp>
        <p:nvSpPr>
          <p:cNvPr id="3" name="root-theory">
            <a:extLst xmlns:a="http://schemas.openxmlformats.org/drawingml/2006/main">
              <a:ext uri="{FF2B5EF4-FFF2-40B4-BE49-F238E27FC236}">
                <a16:creationId xmlns:a16="http://schemas.microsoft.com/office/drawing/2014/main" id="{AC891F40-7251-4813-B19C-DB2EA2439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828675"/>
            <a:ext cx="685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Representation theory (MRes / PhD)</a:t>
            </a:r>
          </a:p>
        </p:txBody>
      </p:sp>
      <p:sp>
        <p:nvSpPr>
          <p:cNvPr id="4" name="root-stem">
            <a:extLst xmlns:a="http://schemas.openxmlformats.org/drawingml/2006/main">
              <a:ext uri="{FF2B5EF4-FFF2-40B4-BE49-F238E27FC236}">
                <a16:creationId xmlns:a16="http://schemas.microsoft.com/office/drawing/2014/main" id="{35FA8459-82A6-4878-BA19-7561E84FC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238250"/>
            <a:ext cx="0" cy="323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5" name="root-branch">
            <a:extLst xmlns:a="http://schemas.openxmlformats.org/drawingml/2006/main">
              <a:ext uri="{FF2B5EF4-FFF2-40B4-BE49-F238E27FC236}">
                <a16:creationId xmlns:a16="http://schemas.microsoft.com/office/drawing/2014/main" id="{EA574254-4199-489D-ABDC-D5EF9FE57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562100"/>
            <a:ext cx="9620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6" name="root-drop-255">
            <a:extLst xmlns:a="http://schemas.openxmlformats.org/drawingml/2006/main">
              <a:ext uri="{FF2B5EF4-FFF2-40B4-BE49-F238E27FC236}">
                <a16:creationId xmlns:a16="http://schemas.microsoft.com/office/drawing/2014/main" id="{91F822F4-69DB-4B80-8921-95427E62E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562100"/>
            <a:ext cx="0" cy="3429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7" name="root-drop-720">
            <a:extLst xmlns:a="http://schemas.openxmlformats.org/drawingml/2006/main">
              <a:ext uri="{FF2B5EF4-FFF2-40B4-BE49-F238E27FC236}">
                <a16:creationId xmlns:a16="http://schemas.microsoft.com/office/drawing/2014/main" id="{C83870CC-EF11-4C3F-9569-3F27C1AC1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562100"/>
            <a:ext cx="0" cy="3429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8" name="root-drop-1265">
            <a:extLst xmlns:a="http://schemas.openxmlformats.org/drawingml/2006/main">
              <a:ext uri="{FF2B5EF4-FFF2-40B4-BE49-F238E27FC236}">
                <a16:creationId xmlns:a16="http://schemas.microsoft.com/office/drawing/2014/main" id="{2A86953B-47BC-4571-AD03-6391B5EB4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1562100"/>
            <a:ext cx="0" cy="3429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9" name="representation">
            <a:extLst xmlns:a="http://schemas.openxmlformats.org/drawingml/2006/main">
              <a:ext uri="{FF2B5EF4-FFF2-40B4-BE49-F238E27FC236}">
                <a16:creationId xmlns:a16="http://schemas.microsoft.com/office/drawing/2014/main" id="{5A154D65-2F9D-429B-BDE6-E6F760B8E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905000"/>
            <a:ext cx="40957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000000"/>
            </a:solidFill>
            <a:prstDash val="solid"/>
          </a:ln>
        </p:spPr>
      </p:sp>
      <p:sp>
        <p:nvSpPr>
          <p:cNvPr id="10" name="representation-text">
            <a:extLst xmlns:a="http://schemas.openxmlformats.org/drawingml/2006/main">
              <a:ext uri="{FF2B5EF4-FFF2-40B4-BE49-F238E27FC236}">
                <a16:creationId xmlns:a16="http://schemas.microsoft.com/office/drawing/2014/main" id="{BDCE8A80-3504-427E-AAFC-4A0221819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81200"/>
            <a:ext cx="38671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Representation &amp;</a:t>
            </a:r>
          </a:p>
          <a:p xmlns:a="http://schemas.openxmlformats.org/drawingml/2006/main">
            <a:pPr algn="ctr">
              <a:defRPr sz="23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Decomposition</a:t>
            </a:r>
          </a:p>
        </p:txBody>
      </p:sp>
      <p:sp>
        <p:nvSpPr>
          <p:cNvPr id="11" name="similarity">
            <a:extLst xmlns:a="http://schemas.openxmlformats.org/drawingml/2006/main">
              <a:ext uri="{FF2B5EF4-FFF2-40B4-BE49-F238E27FC236}">
                <a16:creationId xmlns:a16="http://schemas.microsoft.com/office/drawing/2014/main" id="{B7D7FA3C-116F-46CA-8599-9AC9F18C7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905000"/>
            <a:ext cx="40957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000000"/>
            </a:solidFill>
            <a:prstDash val="solid"/>
          </a:ln>
        </p:spPr>
      </p:sp>
      <p:sp>
        <p:nvSpPr>
          <p:cNvPr id="12" name="similarity-text">
            <a:extLst xmlns:a="http://schemas.openxmlformats.org/drawingml/2006/main">
              <a:ext uri="{FF2B5EF4-FFF2-40B4-BE49-F238E27FC236}">
                <a16:creationId xmlns:a16="http://schemas.microsoft.com/office/drawing/2014/main" id="{9C83FEBF-4FC3-41D5-9ED9-27E3116F6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1981200"/>
            <a:ext cx="38671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Similarity &amp;</a:t>
            </a:r>
          </a:p>
          <a:p xmlns:a="http://schemas.openxmlformats.org/drawingml/2006/main">
            <a:pPr algn="ctr">
              <a:defRPr sz="23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Retrieval</a:t>
            </a:r>
          </a:p>
        </p:txBody>
      </p:sp>
      <p:sp>
        <p:nvSpPr>
          <p:cNvPr id="13" name="prediction">
            <a:extLst xmlns:a="http://schemas.openxmlformats.org/drawingml/2006/main">
              <a:ext uri="{FF2B5EF4-FFF2-40B4-BE49-F238E27FC236}">
                <a16:creationId xmlns:a16="http://schemas.microsoft.com/office/drawing/2014/main" id="{CA0281F7-5C28-4A89-A37A-D11CDE087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1905000"/>
            <a:ext cx="56197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2860">
            <a:solidFill>
              <a:srgbClr val="000000"/>
            </a:solidFill>
            <a:prstDash val="solid"/>
          </a:ln>
        </p:spPr>
      </p:sp>
      <p:sp>
        <p:nvSpPr>
          <p:cNvPr id="14" name="prediction-text">
            <a:extLst xmlns:a="http://schemas.openxmlformats.org/drawingml/2006/main">
              <a:ext uri="{FF2B5EF4-FFF2-40B4-BE49-F238E27FC236}">
                <a16:creationId xmlns:a16="http://schemas.microsoft.com/office/drawing/2014/main" id="{3BF1E82F-EF16-4DE2-B19C-F0F3ADF8F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1981200"/>
            <a:ext cx="53911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Prediction &amp;</a:t>
            </a:r>
          </a:p>
          <a:p xmlns:a="http://schemas.openxmlformats.org/drawingml/2006/main">
            <a:pPr algn="ctr">
              <a:defRPr sz="23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Regression</a:t>
            </a:r>
          </a:p>
        </p:txBody>
      </p:sp>
      <p:sp>
        <p:nvSpPr>
          <p:cNvPr id="15" name="representation-output-stem">
            <a:extLst xmlns:a="http://schemas.openxmlformats.org/drawingml/2006/main">
              <a:ext uri="{FF2B5EF4-FFF2-40B4-BE49-F238E27FC236}">
                <a16:creationId xmlns:a16="http://schemas.microsoft.com/office/drawing/2014/main" id="{1BFB49C7-AA6F-48F0-8272-CF4E6A7F1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2762250"/>
            <a:ext cx="0" cy="161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16" name="representation-output-branch">
            <a:extLst xmlns:a="http://schemas.openxmlformats.org/drawingml/2006/main">
              <a:ext uri="{FF2B5EF4-FFF2-40B4-BE49-F238E27FC236}">
                <a16:creationId xmlns:a16="http://schemas.microsoft.com/office/drawing/2014/main" id="{70095383-D839-4714-9B26-D542DDFFE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" y="2924175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17" name="representation-output-spine">
            <a:extLst xmlns:a="http://schemas.openxmlformats.org/drawingml/2006/main">
              <a:ext uri="{FF2B5EF4-FFF2-40B4-BE49-F238E27FC236}">
                <a16:creationId xmlns:a16="http://schemas.microsoft.com/office/drawing/2014/main" id="{A58244AC-1707-4BD8-9C06-EFD95503B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" y="2924175"/>
            <a:ext cx="0" cy="49053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18" name="representation-output-415">
            <a:extLst xmlns:a="http://schemas.openxmlformats.org/drawingml/2006/main">
              <a:ext uri="{FF2B5EF4-FFF2-40B4-BE49-F238E27FC236}">
                <a16:creationId xmlns:a16="http://schemas.microsoft.com/office/drawing/2014/main" id="{CF3A85EE-482D-43CD-A66E-7A2249895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" y="395287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19" name="representation-output-622">
            <a:extLst xmlns:a="http://schemas.openxmlformats.org/drawingml/2006/main">
              <a:ext uri="{FF2B5EF4-FFF2-40B4-BE49-F238E27FC236}">
                <a16:creationId xmlns:a16="http://schemas.microsoft.com/office/drawing/2014/main" id="{3B9D5701-D1F3-41DD-A2E8-9C8E1FE97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" y="592455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20" name="representation-output-822">
            <a:extLst xmlns:a="http://schemas.openxmlformats.org/drawingml/2006/main">
              <a:ext uri="{FF2B5EF4-FFF2-40B4-BE49-F238E27FC236}">
                <a16:creationId xmlns:a16="http://schemas.microsoft.com/office/drawing/2014/main" id="{76C7CD8F-859D-406D-A903-342BFC9AB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" y="782955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21" name="similarity-output-stem">
            <a:extLst xmlns:a="http://schemas.openxmlformats.org/drawingml/2006/main">
              <a:ext uri="{FF2B5EF4-FFF2-40B4-BE49-F238E27FC236}">
                <a16:creationId xmlns:a16="http://schemas.microsoft.com/office/drawing/2014/main" id="{A05ABB4A-CDB4-4CE4-AFA1-524EA238A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762250"/>
            <a:ext cx="0" cy="161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22" name="similarity-output-branch">
            <a:extLst xmlns:a="http://schemas.openxmlformats.org/drawingml/2006/main">
              <a:ext uri="{FF2B5EF4-FFF2-40B4-BE49-F238E27FC236}">
                <a16:creationId xmlns:a16="http://schemas.microsoft.com/office/drawing/2014/main" id="{17515B60-1AC2-4B2F-B5E8-B3AAE9A09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924175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23" name="similarity-output-spine">
            <a:extLst xmlns:a="http://schemas.openxmlformats.org/drawingml/2006/main">
              <a:ext uri="{FF2B5EF4-FFF2-40B4-BE49-F238E27FC236}">
                <a16:creationId xmlns:a16="http://schemas.microsoft.com/office/drawing/2014/main" id="{22295600-0CFB-4444-BD3A-A0188DE7B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924175"/>
            <a:ext cx="0" cy="30003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24" name="similarity-output-415">
            <a:extLst xmlns:a="http://schemas.openxmlformats.org/drawingml/2006/main">
              <a:ext uri="{FF2B5EF4-FFF2-40B4-BE49-F238E27FC236}">
                <a16:creationId xmlns:a16="http://schemas.microsoft.com/office/drawing/2014/main" id="{08CE2F8F-EEE3-4157-892F-001D511FD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95287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25" name="similarity-output-622">
            <a:extLst xmlns:a="http://schemas.openxmlformats.org/drawingml/2006/main">
              <a:ext uri="{FF2B5EF4-FFF2-40B4-BE49-F238E27FC236}">
                <a16:creationId xmlns:a16="http://schemas.microsoft.com/office/drawing/2014/main" id="{BDE83336-B64E-4CF8-B2B0-C7D173A64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924550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26" name="prediction-output-stem">
            <a:extLst xmlns:a="http://schemas.openxmlformats.org/drawingml/2006/main">
              <a:ext uri="{FF2B5EF4-FFF2-40B4-BE49-F238E27FC236}">
                <a16:creationId xmlns:a16="http://schemas.microsoft.com/office/drawing/2014/main" id="{13A4F2EA-F3E6-4827-8B21-5029FFFB6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9125" y="2762250"/>
            <a:ext cx="0" cy="161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27" name="prediction-output-branch">
            <a:extLst xmlns:a="http://schemas.openxmlformats.org/drawingml/2006/main">
              <a:ext uri="{FF2B5EF4-FFF2-40B4-BE49-F238E27FC236}">
                <a16:creationId xmlns:a16="http://schemas.microsoft.com/office/drawing/2014/main" id="{A27C6707-4CE8-4058-82E3-6EB89815B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924175"/>
            <a:ext cx="2952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28" name="prediction-output-spine">
            <a:extLst xmlns:a="http://schemas.openxmlformats.org/drawingml/2006/main">
              <a:ext uri="{FF2B5EF4-FFF2-40B4-BE49-F238E27FC236}">
                <a16:creationId xmlns:a16="http://schemas.microsoft.com/office/drawing/2014/main" id="{11A42D6A-9170-4ABF-B29E-505D66573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924175"/>
            <a:ext cx="0" cy="4552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29" name="prediction-output-475">
            <a:extLst xmlns:a="http://schemas.openxmlformats.org/drawingml/2006/main">
              <a:ext uri="{FF2B5EF4-FFF2-40B4-BE49-F238E27FC236}">
                <a16:creationId xmlns:a16="http://schemas.microsoft.com/office/drawing/2014/main" id="{97CC1D8E-FF20-4054-80BA-7818D60A5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452437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30" name="prediction-output-785">
            <a:extLst xmlns:a="http://schemas.openxmlformats.org/drawingml/2006/main">
              <a:ext uri="{FF2B5EF4-FFF2-40B4-BE49-F238E27FC236}">
                <a16:creationId xmlns:a16="http://schemas.microsoft.com/office/drawing/2014/main" id="{3051565D-F3CD-4655-9471-018B707B5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7477125"/>
            <a:ext cx="142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31" name="retrieval-prediction-link">
            <a:extLst xmlns:a="http://schemas.openxmlformats.org/drawingml/2006/main">
              <a:ext uri="{FF2B5EF4-FFF2-40B4-BE49-F238E27FC236}">
                <a16:creationId xmlns:a16="http://schemas.microsoft.com/office/drawing/2014/main" id="{C5B6282A-6D24-41F8-9C90-5708462B2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2333625"/>
            <a:ext cx="333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32" name="decomposition-paper">
            <a:extLst xmlns:a="http://schemas.openxmlformats.org/drawingml/2006/main">
              <a:ext uri="{FF2B5EF4-FFF2-40B4-BE49-F238E27FC236}">
                <a16:creationId xmlns:a16="http://schemas.microsoft.com/office/drawing/2014/main" id="{C3D77EEC-12E3-44D7-8C65-820360643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095625"/>
            <a:ext cx="40957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33" name="decomposition-paper-title">
            <a:extLst xmlns:a="http://schemas.openxmlformats.org/drawingml/2006/main">
              <a:ext uri="{FF2B5EF4-FFF2-40B4-BE49-F238E27FC236}">
                <a16:creationId xmlns:a16="http://schemas.microsoft.com/office/drawing/2014/main" id="{738F4CB5-6513-4D80-8D9A-613368602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09925"/>
            <a:ext cx="3867150" cy="7200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Time-Series Decomposition</a:t>
            </a:r>
          </a:p>
          <a:p xmlns:a="http://schemas.openxmlformats.org/drawingml/2006/main">
            <a:pPr algn="ctr">
              <a:defRPr sz="21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as a Standalone Task</a:t>
            </a:r>
          </a:p>
        </p:txBody>
      </p:sp>
      <p:sp>
        <p:nvSpPr>
          <p:cNvPr id="34" name="decomposition-paper-detail">
            <a:extLst xmlns:a="http://schemas.openxmlformats.org/drawingml/2006/main">
              <a:ext uri="{FF2B5EF4-FFF2-40B4-BE49-F238E27FC236}">
                <a16:creationId xmlns:a16="http://schemas.microsoft.com/office/drawing/2014/main" id="{89A4480C-C862-487F-A0F1-FD59BBFED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67150"/>
            <a:ext cx="3867150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Component recovery and</a:t>
            </a:r>
          </a:p>
          <a:p xmlns:a="http://schemas.openxmlformats.org/drawingml/2006/main">
            <a:pPr algn="ctr">
              <a:defRPr sz="187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mechanism-driven evaluation</a:t>
            </a:r>
          </a:p>
        </p:txBody>
      </p:sp>
      <p:sp>
        <p:nvSpPr>
          <p:cNvPr id="35" name="decomposition-paper-venue">
            <a:extLst xmlns:a="http://schemas.openxmlformats.org/drawingml/2006/main">
              <a:ext uri="{FF2B5EF4-FFF2-40B4-BE49-F238E27FC236}">
                <a16:creationId xmlns:a16="http://schemas.microsoft.com/office/drawing/2014/main" id="{80D84F26-3C28-4EC3-AC9B-E986D2643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398645"/>
            <a:ext cx="3867150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ICML 2026</a:t>
            </a:r>
          </a:p>
        </p:txBody>
      </p:sp>
      <p:sp>
        <p:nvSpPr>
          <p:cNvPr id="36" name="battery-report">
            <a:extLst xmlns:a="http://schemas.openxmlformats.org/drawingml/2006/main">
              <a:ext uri="{FF2B5EF4-FFF2-40B4-BE49-F238E27FC236}">
                <a16:creationId xmlns:a16="http://schemas.microsoft.com/office/drawing/2014/main" id="{9D0541BB-657D-4FDF-AFDC-142A2638F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191125"/>
            <a:ext cx="4095750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37" name="battery-report-title">
            <a:extLst xmlns:a="http://schemas.openxmlformats.org/drawingml/2006/main">
              <a:ext uri="{FF2B5EF4-FFF2-40B4-BE49-F238E27FC236}">
                <a16:creationId xmlns:a16="http://schemas.microsoft.com/office/drawing/2014/main" id="{C83E104E-2CAE-424E-AC33-05BB3074E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305425"/>
            <a:ext cx="3867150" cy="62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Non-contact Ultrasound</a:t>
            </a:r>
          </a:p>
          <a:p xmlns:a="http://schemas.openxmlformats.org/drawingml/2006/main">
            <a:pPr algn="ctr">
              <a:defRPr sz="20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Testing of Batteries</a:t>
            </a:r>
          </a:p>
        </p:txBody>
      </p:sp>
      <p:sp>
        <p:nvSpPr>
          <p:cNvPr id="38" name="battery-report-detail">
            <a:extLst xmlns:a="http://schemas.openxmlformats.org/drawingml/2006/main">
              <a:ext uri="{FF2B5EF4-FFF2-40B4-BE49-F238E27FC236}">
                <a16:creationId xmlns:a16="http://schemas.microsoft.com/office/drawing/2014/main" id="{888CE619-255F-4918-AA07-DFE901374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855494"/>
            <a:ext cx="3867150" cy="398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Signal features and acoustic modelling</a:t>
            </a:r>
          </a:p>
        </p:txBody>
      </p:sp>
      <p:sp>
        <p:nvSpPr>
          <p:cNvPr id="39" name="battery-report-venue">
            <a:extLst xmlns:a="http://schemas.openxmlformats.org/drawingml/2006/main">
              <a:ext uri="{FF2B5EF4-FFF2-40B4-BE49-F238E27FC236}">
                <a16:creationId xmlns:a16="http://schemas.microsoft.com/office/drawing/2014/main" id="{32A5782E-BA6B-463F-9E71-50FE96457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13170"/>
            <a:ext cx="3867150" cy="2657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MIIR 2025 (technical report)</a:t>
            </a:r>
          </a:p>
        </p:txBody>
      </p:sp>
      <p:sp>
        <p:nvSpPr>
          <p:cNvPr id="40" name="representation-software">
            <a:extLst xmlns:a="http://schemas.openxmlformats.org/drawingml/2006/main">
              <a:ext uri="{FF2B5EF4-FFF2-40B4-BE49-F238E27FC236}">
                <a16:creationId xmlns:a16="http://schemas.microsoft.com/office/drawing/2014/main" id="{2E42C5B2-8769-4287-BE4E-FB1773F5B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143750"/>
            <a:ext cx="40957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41" name="representation-software-heading">
            <a:extLst xmlns:a="http://schemas.openxmlformats.org/drawingml/2006/main">
              <a:ext uri="{FF2B5EF4-FFF2-40B4-BE49-F238E27FC236}">
                <a16:creationId xmlns:a16="http://schemas.microsoft.com/office/drawing/2014/main" id="{A09D57E0-FFA5-4526-8EC6-E822A8F2E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58050"/>
            <a:ext cx="38671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Research software</a:t>
            </a:r>
          </a:p>
        </p:txBody>
      </p:sp>
      <p:sp>
        <p:nvSpPr>
          <p:cNvPr id="42" name="representation-software-body">
            <a:extLst xmlns:a="http://schemas.openxmlformats.org/drawingml/2006/main">
              <a:ext uri="{FF2B5EF4-FFF2-40B4-BE49-F238E27FC236}">
                <a16:creationId xmlns:a16="http://schemas.microsoft.com/office/drawing/2014/main" id="{F81F9468-CEC1-4E4D-8293-DE65EAA7C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639050"/>
            <a:ext cx="3867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DeTime</a:t>
            </a:r>
          </a:p>
          <a:p xmlns:a="http://schemas.openxmlformats.org/drawingml/2006/main">
            <a:pPr algn="ctr">
              <a:defRPr sz="20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TSDecompose-Benchmark</a:t>
            </a:r>
          </a:p>
        </p:txBody>
      </p:sp>
      <p:sp>
        <p:nvSpPr>
          <p:cNvPr id="43" name="saraf-paper">
            <a:extLst xmlns:a="http://schemas.openxmlformats.org/drawingml/2006/main">
              <a:ext uri="{FF2B5EF4-FFF2-40B4-BE49-F238E27FC236}">
                <a16:creationId xmlns:a16="http://schemas.microsoft.com/office/drawing/2014/main" id="{7DBB8DA2-152A-410F-B592-E0FFC205F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095625"/>
            <a:ext cx="40957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44" name="saraf-paper-title">
            <a:extLst xmlns:a="http://schemas.openxmlformats.org/drawingml/2006/main">
              <a:ext uri="{FF2B5EF4-FFF2-40B4-BE49-F238E27FC236}">
                <a16:creationId xmlns:a16="http://schemas.microsoft.com/office/drawing/2014/main" id="{6797D883-C95A-4538-B657-37455F7CE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3209925"/>
            <a:ext cx="3867150" cy="7200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Stationarity-Aware Retrieval</a:t>
            </a:r>
          </a:p>
          <a:p xmlns:a="http://schemas.openxmlformats.org/drawingml/2006/main">
            <a:pPr algn="ctr">
              <a:defRPr sz="20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Augmented Forecasting</a:t>
            </a:r>
          </a:p>
        </p:txBody>
      </p:sp>
      <p:sp>
        <p:nvSpPr>
          <p:cNvPr id="45" name="saraf-paper-detail">
            <a:extLst xmlns:a="http://schemas.openxmlformats.org/drawingml/2006/main">
              <a:ext uri="{FF2B5EF4-FFF2-40B4-BE49-F238E27FC236}">
                <a16:creationId xmlns:a16="http://schemas.microsoft.com/office/drawing/2014/main" id="{5E1FED18-893D-489D-8DF6-248F5413D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3867150"/>
            <a:ext cx="3867150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Similarity-based retrieval with</a:t>
            </a:r>
          </a:p>
          <a:p xmlns:a="http://schemas.openxmlformats.org/drawingml/2006/main">
            <a:pPr algn="ctr">
              <a:defRPr sz="1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stationarity-aware selection</a:t>
            </a:r>
          </a:p>
        </p:txBody>
      </p:sp>
      <p:sp>
        <p:nvSpPr>
          <p:cNvPr id="46" name="saraf-paper-venue">
            <a:extLst xmlns:a="http://schemas.openxmlformats.org/drawingml/2006/main">
              <a:ext uri="{FF2B5EF4-FFF2-40B4-BE49-F238E27FC236}">
                <a16:creationId xmlns:a16="http://schemas.microsoft.com/office/drawing/2014/main" id="{178900B7-F520-4CFE-84AE-7CBFDFBE3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4398645"/>
            <a:ext cx="3867150" cy="308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SARAF, KDD 2026</a:t>
            </a:r>
          </a:p>
        </p:txBody>
      </p:sp>
      <p:sp>
        <p:nvSpPr>
          <p:cNvPr id="47" name="similarity-software">
            <a:extLst xmlns:a="http://schemas.openxmlformats.org/drawingml/2006/main">
              <a:ext uri="{FF2B5EF4-FFF2-40B4-BE49-F238E27FC236}">
                <a16:creationId xmlns:a16="http://schemas.microsoft.com/office/drawing/2014/main" id="{3F68F7D8-D97F-49F1-A78F-2A5B714F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191125"/>
            <a:ext cx="4095750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48" name="similarity-software-heading">
            <a:extLst xmlns:a="http://schemas.openxmlformats.org/drawingml/2006/main">
              <a:ext uri="{FF2B5EF4-FFF2-40B4-BE49-F238E27FC236}">
                <a16:creationId xmlns:a16="http://schemas.microsoft.com/office/drawing/2014/main" id="{47C87421-32C3-4CC8-8A4B-029A4F932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5314950"/>
            <a:ext cx="38671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Research software</a:t>
            </a:r>
          </a:p>
        </p:txBody>
      </p:sp>
      <p:sp>
        <p:nvSpPr>
          <p:cNvPr id="49" name="similarity-software-name">
            <a:extLst xmlns:a="http://schemas.openxmlformats.org/drawingml/2006/main">
              <a:ext uri="{FF2B5EF4-FFF2-40B4-BE49-F238E27FC236}">
                <a16:creationId xmlns:a16="http://schemas.microsoft.com/office/drawing/2014/main" id="{8475546D-420D-4D37-8CAA-8426A4C80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5724525"/>
            <a:ext cx="3867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EchoTime</a:t>
            </a:r>
          </a:p>
        </p:txBody>
      </p:sp>
      <p:sp>
        <p:nvSpPr>
          <p:cNvPr id="50" name="similarity-software-description">
            <a:extLst xmlns:a="http://schemas.openxmlformats.org/drawingml/2006/main">
              <a:ext uri="{FF2B5EF4-FFF2-40B4-BE49-F238E27FC236}">
                <a16:creationId xmlns:a16="http://schemas.microsoft.com/office/drawing/2014/main" id="{088A8760-D5C2-4B9A-8581-38B40C11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6191250"/>
            <a:ext cx="38671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Explainable structural similarity</a:t>
            </a:r>
          </a:p>
        </p:txBody>
      </p:sp>
      <p:sp>
        <p:nvSpPr>
          <p:cNvPr id="51" name="retrieval-relationship">
            <a:extLst xmlns:a="http://schemas.openxmlformats.org/drawingml/2006/main">
              <a:ext uri="{FF2B5EF4-FFF2-40B4-BE49-F238E27FC236}">
                <a16:creationId xmlns:a16="http://schemas.microsoft.com/office/drawing/2014/main" id="{57DE2660-BC68-4306-B160-49B7702D1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7286625"/>
            <a:ext cx="3867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SARAF connects retrieval</a:t>
            </a:r>
          </a:p>
          <a:p xmlns:a="http://schemas.openxmlformats.org/drawingml/2006/main">
            <a:pPr algn="ctr">
              <a:defRPr sz="195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with forecasting.</a:t>
            </a:r>
          </a:p>
        </p:txBody>
      </p:sp>
      <p:sp>
        <p:nvSpPr>
          <p:cNvPr id="52" name="dependencies">
            <a:extLst xmlns:a="http://schemas.openxmlformats.org/drawingml/2006/main">
              <a:ext uri="{FF2B5EF4-FFF2-40B4-BE49-F238E27FC236}">
                <a16:creationId xmlns:a16="http://schemas.microsoft.com/office/drawing/2014/main" id="{EF1A906A-17EE-491F-BF9F-9E6CF4691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000375"/>
            <a:ext cx="5619750" cy="30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53" name="dependencies-title">
            <a:extLst xmlns:a="http://schemas.openxmlformats.org/drawingml/2006/main">
              <a:ext uri="{FF2B5EF4-FFF2-40B4-BE49-F238E27FC236}">
                <a16:creationId xmlns:a16="http://schemas.microsoft.com/office/drawing/2014/main" id="{5E119E18-D2D6-4401-AD42-7F84427A8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067050"/>
            <a:ext cx="5391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Output Dependencies &amp; Online Learning</a:t>
            </a:r>
          </a:p>
        </p:txBody>
      </p:sp>
      <p:sp>
        <p:nvSpPr>
          <p:cNvPr id="54" name="dependencies-header-line">
            <a:extLst xmlns:a="http://schemas.openxmlformats.org/drawingml/2006/main">
              <a:ext uri="{FF2B5EF4-FFF2-40B4-BE49-F238E27FC236}">
                <a16:creationId xmlns:a16="http://schemas.microsoft.com/office/drawing/2014/main" id="{81DD3BF8-91D2-4B73-83FF-E912945BC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476625"/>
            <a:ext cx="561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55" name="taxi-title">
            <a:extLst xmlns:a="http://schemas.openxmlformats.org/drawingml/2006/main">
              <a:ext uri="{FF2B5EF4-FFF2-40B4-BE49-F238E27FC236}">
                <a16:creationId xmlns:a16="http://schemas.microsoft.com/office/drawing/2014/main" id="{788D201D-E527-40C0-A080-6A72121E8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524250"/>
            <a:ext cx="5391150" cy="300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Dynamic regressor chains</a:t>
            </a:r>
          </a:p>
        </p:txBody>
      </p:sp>
      <p:sp>
        <p:nvSpPr>
          <p:cNvPr id="56" name="taxi-detail">
            <a:extLst xmlns:a="http://schemas.openxmlformats.org/drawingml/2006/main">
              <a:ext uri="{FF2B5EF4-FFF2-40B4-BE49-F238E27FC236}">
                <a16:creationId xmlns:a16="http://schemas.microsoft.com/office/drawing/2014/main" id="{CC65FE55-B5ED-4799-9297-6135C07C4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802380"/>
            <a:ext cx="539115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Taxi demand prediction</a:t>
            </a:r>
          </a:p>
        </p:txBody>
      </p:sp>
      <p:sp>
        <p:nvSpPr>
          <p:cNvPr id="57" name="taxi-venue">
            <a:extLst xmlns:a="http://schemas.openxmlformats.org/drawingml/2006/main">
              <a:ext uri="{FF2B5EF4-FFF2-40B4-BE49-F238E27FC236}">
                <a16:creationId xmlns:a16="http://schemas.microsoft.com/office/drawing/2014/main" id="{E745D7D9-F7EE-40BF-8354-5402934DF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4085273"/>
            <a:ext cx="5391150" cy="197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IJCNN 2020</a:t>
            </a:r>
          </a:p>
        </p:txBody>
      </p:sp>
      <p:sp>
        <p:nvSpPr>
          <p:cNvPr id="58" name="dependencies-row-line-1">
            <a:extLst xmlns:a="http://schemas.openxmlformats.org/drawingml/2006/main">
              <a:ext uri="{FF2B5EF4-FFF2-40B4-BE49-F238E27FC236}">
                <a16:creationId xmlns:a16="http://schemas.microsoft.com/office/drawing/2014/main" id="{C321ABED-7F09-4E76-A765-E1B47F41A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333875"/>
            <a:ext cx="561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59" name="connrc-title">
            <a:extLst xmlns:a="http://schemas.openxmlformats.org/drawingml/2006/main">
              <a:ext uri="{FF2B5EF4-FFF2-40B4-BE49-F238E27FC236}">
                <a16:creationId xmlns:a16="http://schemas.microsoft.com/office/drawing/2014/main" id="{DD576909-809B-4B1C-9FAD-299CFAA89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4381500"/>
            <a:ext cx="5391150" cy="300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Correlated online kNN regressor chains</a:t>
            </a:r>
          </a:p>
        </p:txBody>
      </p:sp>
      <p:sp>
        <p:nvSpPr>
          <p:cNvPr id="60" name="connrc-detail">
            <a:extLst xmlns:a="http://schemas.openxmlformats.org/drawingml/2006/main">
              <a:ext uri="{FF2B5EF4-FFF2-40B4-BE49-F238E27FC236}">
                <a16:creationId xmlns:a16="http://schemas.microsoft.com/office/drawing/2014/main" id="{57C2B4F3-E72F-4278-B91A-90E52A1B3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4659630"/>
            <a:ext cx="539115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Online multi-output regression</a:t>
            </a:r>
          </a:p>
        </p:txBody>
      </p:sp>
      <p:sp>
        <p:nvSpPr>
          <p:cNvPr id="61" name="connrc-venue">
            <a:extLst xmlns:a="http://schemas.openxmlformats.org/drawingml/2006/main">
              <a:ext uri="{FF2B5EF4-FFF2-40B4-BE49-F238E27FC236}">
                <a16:creationId xmlns:a16="http://schemas.microsoft.com/office/drawing/2014/main" id="{54DAE9CA-DECC-45EC-A12F-CA2B0CA0D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4942523"/>
            <a:ext cx="5391150" cy="197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ICONIP 2023</a:t>
            </a:r>
          </a:p>
        </p:txBody>
      </p:sp>
      <p:sp>
        <p:nvSpPr>
          <p:cNvPr id="62" name="dependencies-row-line-2">
            <a:extLst xmlns:a="http://schemas.openxmlformats.org/drawingml/2006/main">
              <a:ext uri="{FF2B5EF4-FFF2-40B4-BE49-F238E27FC236}">
                <a16:creationId xmlns:a16="http://schemas.microsoft.com/office/drawing/2014/main" id="{ECD5CD29-2104-49A3-A4DC-F9BCDB076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5191125"/>
            <a:ext cx="561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63" name="covid-title">
            <a:extLst xmlns:a="http://schemas.openxmlformats.org/drawingml/2006/main">
              <a:ext uri="{FF2B5EF4-FFF2-40B4-BE49-F238E27FC236}">
                <a16:creationId xmlns:a16="http://schemas.microsoft.com/office/drawing/2014/main" id="{57FC9409-9D43-4111-9DBC-A5A062EE7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5238750"/>
            <a:ext cx="5391150" cy="300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Online multi-task learning</a:t>
            </a:r>
          </a:p>
        </p:txBody>
      </p:sp>
      <p:sp>
        <p:nvSpPr>
          <p:cNvPr id="64" name="covid-detail">
            <a:extLst xmlns:a="http://schemas.openxmlformats.org/drawingml/2006/main">
              <a:ext uri="{FF2B5EF4-FFF2-40B4-BE49-F238E27FC236}">
                <a16:creationId xmlns:a16="http://schemas.microsoft.com/office/drawing/2014/main" id="{294E198A-4590-4B48-8C65-05CAF9A90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5516880"/>
            <a:ext cx="539115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COVID-19 spatiotemporal prediction</a:t>
            </a:r>
          </a:p>
        </p:txBody>
      </p:sp>
      <p:sp>
        <p:nvSpPr>
          <p:cNvPr id="65" name="covid-venue">
            <a:extLst xmlns:a="http://schemas.openxmlformats.org/drawingml/2006/main">
              <a:ext uri="{FF2B5EF4-FFF2-40B4-BE49-F238E27FC236}">
                <a16:creationId xmlns:a16="http://schemas.microsoft.com/office/drawing/2014/main" id="{A0D36C79-7056-4577-B1C1-ACF9B66D8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5799773"/>
            <a:ext cx="5391150" cy="197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Heliyon 2023</a:t>
            </a:r>
          </a:p>
        </p:txBody>
      </p:sp>
      <p:sp>
        <p:nvSpPr>
          <p:cNvPr id="66" name="interpretability">
            <a:extLst xmlns:a="http://schemas.openxmlformats.org/drawingml/2006/main">
              <a:ext uri="{FF2B5EF4-FFF2-40B4-BE49-F238E27FC236}">
                <a16:creationId xmlns:a16="http://schemas.microsoft.com/office/drawing/2014/main" id="{8A3C6A7C-5AED-4078-B8BF-272EEAC9E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6429375"/>
            <a:ext cx="56197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67" name="interpretability-title">
            <a:extLst xmlns:a="http://schemas.openxmlformats.org/drawingml/2006/main">
              <a:ext uri="{FF2B5EF4-FFF2-40B4-BE49-F238E27FC236}">
                <a16:creationId xmlns:a16="http://schemas.microsoft.com/office/drawing/2014/main" id="{C0BF537D-89A5-48E5-B71F-336622015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6496050"/>
            <a:ext cx="5391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Interpretable Prediction</a:t>
            </a:r>
          </a:p>
        </p:txBody>
      </p:sp>
      <p:sp>
        <p:nvSpPr>
          <p:cNvPr id="68" name="interpretability-header-line">
            <a:extLst xmlns:a="http://schemas.openxmlformats.org/drawingml/2006/main">
              <a:ext uri="{FF2B5EF4-FFF2-40B4-BE49-F238E27FC236}">
                <a16:creationId xmlns:a16="http://schemas.microsoft.com/office/drawing/2014/main" id="{AF3C6A97-7B58-49C3-9F95-2DD627030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6905625"/>
            <a:ext cx="561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69" name="load-title">
            <a:extLst xmlns:a="http://schemas.openxmlformats.org/drawingml/2006/main">
              <a:ext uri="{FF2B5EF4-FFF2-40B4-BE49-F238E27FC236}">
                <a16:creationId xmlns:a16="http://schemas.microsoft.com/office/drawing/2014/main" id="{EB3985F4-C573-44AC-A7C6-07A0E470C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6953250"/>
            <a:ext cx="5391150" cy="2833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Hierarchical load forecasting</a:t>
            </a:r>
          </a:p>
        </p:txBody>
      </p:sp>
      <p:sp>
        <p:nvSpPr>
          <p:cNvPr id="70" name="load-detail">
            <a:extLst xmlns:a="http://schemas.openxmlformats.org/drawingml/2006/main">
              <a:ext uri="{FF2B5EF4-FFF2-40B4-BE49-F238E27FC236}">
                <a16:creationId xmlns:a16="http://schemas.microsoft.com/office/drawing/2014/main" id="{FB4D4128-6CE3-4EF4-ABB2-21846CB12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7213283"/>
            <a:ext cx="53911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Interpretable multi-target regression</a:t>
            </a:r>
          </a:p>
        </p:txBody>
      </p:sp>
      <p:sp>
        <p:nvSpPr>
          <p:cNvPr id="71" name="load-venue">
            <a:extLst xmlns:a="http://schemas.openxmlformats.org/drawingml/2006/main">
              <a:ext uri="{FF2B5EF4-FFF2-40B4-BE49-F238E27FC236}">
                <a16:creationId xmlns:a16="http://schemas.microsoft.com/office/drawing/2014/main" id="{248D3E1C-E96E-410F-A31C-017A17E54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7480459"/>
            <a:ext cx="5391150" cy="1862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ICONIP 2022</a:t>
            </a:r>
          </a:p>
        </p:txBody>
      </p:sp>
      <p:sp>
        <p:nvSpPr>
          <p:cNvPr id="72" name="interpretability-row-line-1">
            <a:extLst xmlns:a="http://schemas.openxmlformats.org/drawingml/2006/main">
              <a:ext uri="{FF2B5EF4-FFF2-40B4-BE49-F238E27FC236}">
                <a16:creationId xmlns:a16="http://schemas.microsoft.com/office/drawing/2014/main" id="{646FC430-9970-40A0-8D1E-4202BF2C5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7715250"/>
            <a:ext cx="561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73" name="itarget-title">
            <a:extLst xmlns:a="http://schemas.openxmlformats.org/drawingml/2006/main">
              <a:ext uri="{FF2B5EF4-FFF2-40B4-BE49-F238E27FC236}">
                <a16:creationId xmlns:a16="http://schemas.microsoft.com/office/drawing/2014/main" id="{D17E032A-1964-4BE7-A8E5-0BABCA748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7762875"/>
            <a:ext cx="5391150" cy="2833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iTARGET</a:t>
            </a:r>
          </a:p>
        </p:txBody>
      </p:sp>
      <p:sp>
        <p:nvSpPr>
          <p:cNvPr id="74" name="itarget-detail">
            <a:extLst xmlns:a="http://schemas.openxmlformats.org/drawingml/2006/main">
              <a:ext uri="{FF2B5EF4-FFF2-40B4-BE49-F238E27FC236}">
                <a16:creationId xmlns:a16="http://schemas.microsoft.com/office/drawing/2014/main" id="{5B083B41-6AE7-43D3-AB2D-6A3D7AB75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8022908"/>
            <a:ext cx="53911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Interpretable epigenetic age regression</a:t>
            </a:r>
          </a:p>
        </p:txBody>
      </p:sp>
      <p:sp>
        <p:nvSpPr>
          <p:cNvPr id="75" name="itarget-venue">
            <a:extLst xmlns:a="http://schemas.openxmlformats.org/drawingml/2006/main">
              <a:ext uri="{FF2B5EF4-FFF2-40B4-BE49-F238E27FC236}">
                <a16:creationId xmlns:a16="http://schemas.microsoft.com/office/drawing/2014/main" id="{C009103B-869D-4C31-AC6E-0F161CD8B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8290084"/>
            <a:ext cx="5391150" cy="1862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BIBM 2024</a:t>
            </a:r>
          </a:p>
        </p:txBody>
      </p:sp>
      <p:sp>
        <p:nvSpPr>
          <p:cNvPr id="76" name="current-heading">
            <a:extLst xmlns:a="http://schemas.openxmlformats.org/drawingml/2006/main">
              <a:ext uri="{FF2B5EF4-FFF2-40B4-BE49-F238E27FC236}">
                <a16:creationId xmlns:a16="http://schemas.microsoft.com/office/drawing/2014/main" id="{8A93AAB5-FD2A-4A99-A6B2-CDC5081A4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810625"/>
            <a:ext cx="1447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Current Directions and Accepted Work</a:t>
            </a:r>
          </a:p>
        </p:txBody>
      </p:sp>
      <p:sp>
        <p:nvSpPr>
          <p:cNvPr id="77" name="current-representation">
            <a:extLst xmlns:a="http://schemas.openxmlformats.org/drawingml/2006/main">
              <a:ext uri="{FF2B5EF4-FFF2-40B4-BE49-F238E27FC236}">
                <a16:creationId xmlns:a16="http://schemas.microsoft.com/office/drawing/2014/main" id="{1618C9E0-4837-455F-B421-C4B9B9755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239250"/>
            <a:ext cx="409575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78" name="current-representation-title">
            <a:extLst xmlns:a="http://schemas.openxmlformats.org/drawingml/2006/main">
              <a:ext uri="{FF2B5EF4-FFF2-40B4-BE49-F238E27FC236}">
                <a16:creationId xmlns:a16="http://schemas.microsoft.com/office/drawing/2014/main" id="{6DEAB88A-FE45-471D-956B-718F1795B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315450"/>
            <a:ext cx="38671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Symbolic Representation</a:t>
            </a:r>
          </a:p>
          <a:p xmlns:a="http://schemas.openxmlformats.org/drawingml/2006/main">
            <a:pPr algn="ctr"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&amp; Compression</a:t>
            </a:r>
          </a:p>
        </p:txBody>
      </p:sp>
      <p:sp>
        <p:nvSpPr>
          <p:cNvPr id="79" name="current-representation-body">
            <a:extLst xmlns:a="http://schemas.openxmlformats.org/drawingml/2006/main">
              <a:ext uri="{FF2B5EF4-FFF2-40B4-BE49-F238E27FC236}">
                <a16:creationId xmlns:a16="http://schemas.microsoft.com/office/drawing/2014/main" id="{C5F11720-0D30-48DC-9824-BBC77AFCA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810750"/>
            <a:ext cx="3867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Temporal tokenization</a:t>
            </a:r>
          </a:p>
          <a:p xmlns:a="http://schemas.openxmlformats.org/drawingml/2006/main">
            <a:pPr algn="ctr">
              <a:defRPr sz="17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Foundation and world models</a:t>
            </a:r>
          </a:p>
        </p:txBody>
      </p:sp>
      <p:sp>
        <p:nvSpPr>
          <p:cNvPr id="80" name="current-representation-methods">
            <a:extLst xmlns:a="http://schemas.openxmlformats.org/drawingml/2006/main">
              <a:ext uri="{FF2B5EF4-FFF2-40B4-BE49-F238E27FC236}">
                <a16:creationId xmlns:a16="http://schemas.microsoft.com/office/drawing/2014/main" id="{B7BB58E4-36EA-4579-B161-396858E39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34625"/>
            <a:ext cx="3867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Examples: PAA, SAX, SAA-SAX</a:t>
            </a:r>
          </a:p>
        </p:txBody>
      </p:sp>
      <p:sp>
        <p:nvSpPr>
          <p:cNvPr id="81" name="current-retrieval">
            <a:extLst xmlns:a="http://schemas.openxmlformats.org/drawingml/2006/main">
              <a:ext uri="{FF2B5EF4-FFF2-40B4-BE49-F238E27FC236}">
                <a16:creationId xmlns:a16="http://schemas.microsoft.com/office/drawing/2014/main" id="{351FBFF9-31BD-4243-9E38-691CD4DBE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9239250"/>
            <a:ext cx="409575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82" name="current-retrieval-title">
            <a:extLst xmlns:a="http://schemas.openxmlformats.org/drawingml/2006/main">
              <a:ext uri="{FF2B5EF4-FFF2-40B4-BE49-F238E27FC236}">
                <a16:creationId xmlns:a16="http://schemas.microsoft.com/office/drawing/2014/main" id="{2BAFC59B-5359-4C89-A811-6A14C83AE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9401175"/>
            <a:ext cx="3867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Semantics-Enhanced Retrieval</a:t>
            </a:r>
          </a:p>
          <a:p xmlns:a="http://schemas.openxmlformats.org/drawingml/2006/main">
            <a:pPr algn="ctr"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Augmented Forecasting</a:t>
            </a:r>
          </a:p>
        </p:txBody>
      </p:sp>
      <p:sp>
        <p:nvSpPr>
          <p:cNvPr id="83" name="current-retrieval-status">
            <a:extLst xmlns:a="http://schemas.openxmlformats.org/drawingml/2006/main">
              <a:ext uri="{FF2B5EF4-FFF2-40B4-BE49-F238E27FC236}">
                <a16:creationId xmlns:a16="http://schemas.microsoft.com/office/drawing/2014/main" id="{13F665DF-982B-4171-AA31-5D14A833B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10067925"/>
            <a:ext cx="38671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ICML 2026 workshop (accepted)</a:t>
            </a:r>
          </a:p>
        </p:txBody>
      </p:sp>
      <p:sp>
        <p:nvSpPr>
          <p:cNvPr id="84" name="current-classification">
            <a:extLst xmlns:a="http://schemas.openxmlformats.org/drawingml/2006/main">
              <a:ext uri="{FF2B5EF4-FFF2-40B4-BE49-F238E27FC236}">
                <a16:creationId xmlns:a16="http://schemas.microsoft.com/office/drawing/2014/main" id="{1872BAD9-452B-46CA-AA04-393921E08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9239250"/>
            <a:ext cx="561975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7145">
            <a:solidFill>
              <a:srgbClr val="000000"/>
            </a:solidFill>
            <a:prstDash val="solid"/>
          </a:ln>
        </p:spPr>
      </p:sp>
      <p:sp>
        <p:nvSpPr>
          <p:cNvPr id="85" name="current-classification-title">
            <a:extLst xmlns:a="http://schemas.openxmlformats.org/drawingml/2006/main">
              <a:ext uri="{FF2B5EF4-FFF2-40B4-BE49-F238E27FC236}">
                <a16:creationId xmlns:a16="http://schemas.microsoft.com/office/drawing/2014/main" id="{66F8A8FE-7085-44E9-A9A4-0D90CAEE3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9525000"/>
            <a:ext cx="53911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Time-Series Classification</a:t>
            </a:r>
          </a:p>
        </p:txBody>
      </p:sp>
      <p:sp>
        <p:nvSpPr>
          <p:cNvPr id="86" name="current-classification-body">
            <a:extLst xmlns:a="http://schemas.openxmlformats.org/drawingml/2006/main">
              <a:ext uri="{FF2B5EF4-FFF2-40B4-BE49-F238E27FC236}">
                <a16:creationId xmlns:a16="http://schemas.microsoft.com/office/drawing/2014/main" id="{B97A05E2-5C6F-4BBC-98DA-0B807F0AC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10001250"/>
            <a:ext cx="53911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Current research</a:t>
            </a:r>
          </a:p>
        </p:txBody>
      </p:sp>
    </p:spTree>
    <p:extLst>
      <p:ext uri="{BB962C8B-B14F-4D97-AF65-F5344CB8AC3E}">
        <p14:creationId xmlns:p14="http://schemas.microsoft.com/office/powerpoint/2010/main" val="11656112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2026-10-01T19:18:30.0290000Z</dcterms:created>
  <dcterms:modified xsi:type="dcterms:W3CDTF">2026-10-01T19:18:30.0290000Z</dcterms:modified>
</coreProperties>
</file>